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</p:sldMasterIdLst>
  <p:notesMasterIdLst>
    <p:notesMasterId r:id="rId17"/>
  </p:notesMasterIdLst>
  <p:sldIdLst>
    <p:sldId id="259" r:id="rId5"/>
    <p:sldId id="268" r:id="rId6"/>
    <p:sldId id="272" r:id="rId7"/>
    <p:sldId id="263" r:id="rId8"/>
    <p:sldId id="269" r:id="rId9"/>
    <p:sldId id="270" r:id="rId10"/>
    <p:sldId id="271" r:id="rId11"/>
    <p:sldId id="273" r:id="rId12"/>
    <p:sldId id="274" r:id="rId13"/>
    <p:sldId id="275" r:id="rId14"/>
    <p:sldId id="277" r:id="rId15"/>
    <p:sldId id="276" r:id="rId16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E9"/>
    <a:srgbClr val="73777B"/>
    <a:srgbClr val="64257E"/>
    <a:srgbClr val="19A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9125E-7090-45F5-A67D-F93B92A1E264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A111D-F985-430A-978C-3EFC3E83C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42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1347788"/>
            <a:ext cx="5253038" cy="3636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73788" y="5186075"/>
            <a:ext cx="5390305" cy="424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16574" y="10235580"/>
            <a:ext cx="2919748" cy="54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1347788"/>
            <a:ext cx="5253038" cy="3636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73788" y="5186075"/>
            <a:ext cx="5390305" cy="424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16574" y="10235580"/>
            <a:ext cx="2919748" cy="54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682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E100A8-1FF0-46EB-B341-62889A377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"/>
          <a:stretch/>
        </p:blipFill>
        <p:spPr>
          <a:xfrm>
            <a:off x="-34516" y="0"/>
            <a:ext cx="9940516" cy="6857999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2AE99A9-9508-4422-8A19-B1FC2A4E61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0985" y="3512256"/>
            <a:ext cx="3222216" cy="3538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Presented by: 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3EEF2F09-2ED2-4CF8-BBB7-24E376CAE6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0984" y="3866118"/>
            <a:ext cx="3222217" cy="33215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add your name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D14AC49-D40F-478B-8CBA-B59B996BF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984" y="2105438"/>
            <a:ext cx="4511803" cy="131832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D6C939-8EEB-4464-80E4-75C52825229E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87" y="300703"/>
            <a:ext cx="834545" cy="835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DA2AF1-BA1C-45B4-804B-9A6659CE20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90" y="508478"/>
            <a:ext cx="1065440" cy="4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9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14AD61-7DF0-4795-AD7F-98820EA93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1" t="64690"/>
          <a:stretch/>
        </p:blipFill>
        <p:spPr>
          <a:xfrm>
            <a:off x="8711381" y="4385187"/>
            <a:ext cx="1194619" cy="24728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E1FE326-E0E4-4071-90A2-BAEE1E762C6A}"/>
              </a:ext>
            </a:extLst>
          </p:cNvPr>
          <p:cNvGrpSpPr/>
          <p:nvPr userDrawn="1"/>
        </p:nvGrpSpPr>
        <p:grpSpPr>
          <a:xfrm>
            <a:off x="502155" y="5539742"/>
            <a:ext cx="7723344" cy="1080000"/>
            <a:chOff x="2150951" y="6228000"/>
            <a:chExt cx="7723344" cy="108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B913DAF-30B0-4D5F-9E74-52842994E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053" y="6228000"/>
              <a:ext cx="4114242" cy="1080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B27235-401C-4440-A51D-40B4D13BA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2809" y="6349526"/>
              <a:ext cx="1408763" cy="7341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2D41AD4-4590-4223-B68A-12F656D7B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951" y="6578630"/>
              <a:ext cx="1018731" cy="492045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357205C7-2182-4439-A8A3-5C15458E6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7365" y="1058445"/>
            <a:ext cx="2779090" cy="554045"/>
          </a:xfrm>
          <a:prstGeom prst="rect">
            <a:avLst/>
          </a:prstGeom>
        </p:spPr>
        <p:txBody>
          <a:bodyPr/>
          <a:lstStyle>
            <a:lvl1pPr>
              <a:defRPr lang="en-GB" sz="3600" b="1" smtClean="0">
                <a:effectLst/>
                <a:latin typeface="Century Gothic" panose="020B0502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Our mission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35B7C17-45F1-45B6-B88F-D68A372E7438}"/>
              </a:ext>
            </a:extLst>
          </p:cNvPr>
          <p:cNvSpPr txBox="1">
            <a:spLocks/>
          </p:cNvSpPr>
          <p:nvPr userDrawn="1"/>
        </p:nvSpPr>
        <p:spPr>
          <a:xfrm>
            <a:off x="5737365" y="1853990"/>
            <a:ext cx="3942493" cy="915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100" b="1" kern="120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br>
              <a:rPr lang="en-GB" dirty="0"/>
            </a:br>
            <a:r>
              <a:rPr lang="en-GB" sz="2000" b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 inspire and empower people in work, life and wellbeing. </a:t>
            </a:r>
            <a:endParaRPr lang="en-GB" sz="20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7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A05BA68-CDD3-48CB-8C69-49D88C66B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E1FE326-E0E4-4071-90A2-BAEE1E762C6A}"/>
              </a:ext>
            </a:extLst>
          </p:cNvPr>
          <p:cNvGrpSpPr/>
          <p:nvPr userDrawn="1"/>
        </p:nvGrpSpPr>
        <p:grpSpPr>
          <a:xfrm>
            <a:off x="502155" y="5539742"/>
            <a:ext cx="7723344" cy="1080000"/>
            <a:chOff x="2150951" y="6228000"/>
            <a:chExt cx="7723344" cy="108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B913DAF-30B0-4D5F-9E74-52842994E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053" y="6228000"/>
              <a:ext cx="4114242" cy="1080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B27235-401C-4440-A51D-40B4D13BA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2809" y="6349526"/>
              <a:ext cx="1408763" cy="73413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2D41AD4-4590-4223-B68A-12F656D7B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951" y="6578630"/>
              <a:ext cx="1018731" cy="492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56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subheading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6BD8FD-5C83-42E4-8FAE-F3E7AF0BF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E277E0E-BFE1-48CC-9434-973BA907A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2167" y="370187"/>
            <a:ext cx="7365497" cy="56611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4257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CF16E60D-83AD-4581-8382-3EB5FD72FD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2167" y="1680350"/>
            <a:ext cx="7365497" cy="136071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54013" indent="-354013">
              <a:lnSpc>
                <a:spcPct val="134000"/>
              </a:lnSpc>
              <a:spcBef>
                <a:spcPts val="500"/>
              </a:spcBef>
              <a:buClr>
                <a:srgbClr val="00ACE9"/>
              </a:buClr>
              <a:buFont typeface="Wingdings 2" panose="05020102010507070707" pitchFamily="18" charset="2"/>
              <a:buChar char="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8800" dirty="0"/>
              <a:t>Click to add text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2AB768BD-C918-4B29-BFF4-7D53E88900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2169" y="1234787"/>
            <a:ext cx="7365495" cy="445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00ACE9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0F44AD-9D25-4B64-9DCD-30EF379F938A}"/>
              </a:ext>
            </a:extLst>
          </p:cNvPr>
          <p:cNvGrpSpPr/>
          <p:nvPr userDrawn="1"/>
        </p:nvGrpSpPr>
        <p:grpSpPr>
          <a:xfrm>
            <a:off x="502155" y="5539742"/>
            <a:ext cx="7723344" cy="1080000"/>
            <a:chOff x="2150951" y="6228000"/>
            <a:chExt cx="7723344" cy="1080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B254012-819A-40EA-96ED-32152C4DA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053" y="6228000"/>
              <a:ext cx="4114242" cy="1080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EB045B5-7C7C-4C39-BBFB-0D9F0A229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2809" y="6349526"/>
              <a:ext cx="1408763" cy="73413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B00F1C3-C408-4F4D-85F5-8B0139B65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951" y="6578630"/>
              <a:ext cx="1018731" cy="492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730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6BD8FD-5C83-42E4-8FAE-F3E7AF0BF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E277E0E-BFE1-48CC-9434-973BA907A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2167" y="370187"/>
            <a:ext cx="7365497" cy="56611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4257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CF16E60D-83AD-4581-8382-3EB5FD72FD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2167" y="1233842"/>
            <a:ext cx="7365497" cy="136071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54013" indent="-354013">
              <a:lnSpc>
                <a:spcPct val="134000"/>
              </a:lnSpc>
              <a:spcBef>
                <a:spcPts val="500"/>
              </a:spcBef>
              <a:buClr>
                <a:srgbClr val="00ACE9"/>
              </a:buClr>
              <a:buFont typeface="Wingdings 2" panose="05020102010507070707" pitchFamily="18" charset="2"/>
              <a:buChar char="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8800" dirty="0"/>
              <a:t>Click to add text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79C9FB-5EC4-4DE3-87B1-9ADFAE6AB634}"/>
              </a:ext>
            </a:extLst>
          </p:cNvPr>
          <p:cNvGrpSpPr/>
          <p:nvPr userDrawn="1"/>
        </p:nvGrpSpPr>
        <p:grpSpPr>
          <a:xfrm>
            <a:off x="502155" y="5539742"/>
            <a:ext cx="7723344" cy="1080000"/>
            <a:chOff x="2150951" y="6228000"/>
            <a:chExt cx="7723344" cy="1080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761BF7C-86BB-4660-8DA7-C108EDAEF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053" y="6228000"/>
              <a:ext cx="4114242" cy="10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910BF5A-7F57-4083-8E7D-245B2D6C5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2809" y="6349526"/>
              <a:ext cx="1408763" cy="73413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F113540-A464-41FA-BBF0-BF1FC6A3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951" y="6578630"/>
              <a:ext cx="1018731" cy="492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590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and picture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6BD8FD-5C83-42E4-8FAE-F3E7AF0BFA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E277E0E-BFE1-48CC-9434-973BA907A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2166" y="370187"/>
            <a:ext cx="7365498" cy="56611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4257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EB7DE-A0E4-4F20-B9D1-B66483A7C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83277" y="1233842"/>
            <a:ext cx="3614386" cy="372161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ACE9"/>
              </a:buClr>
              <a:buFont typeface="Wingdings 2" panose="05020102010507070707" pitchFamily="18" charset="2"/>
              <a:buChar char="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B421B102-FCF7-48CE-B2C1-8380575C50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2166" y="1233842"/>
            <a:ext cx="3535728" cy="136071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54013" indent="-354013">
              <a:lnSpc>
                <a:spcPct val="134000"/>
              </a:lnSpc>
              <a:spcBef>
                <a:spcPts val="500"/>
              </a:spcBef>
              <a:buClr>
                <a:srgbClr val="00ACE9"/>
              </a:buClr>
              <a:buFont typeface="Wingdings 2" panose="05020102010507070707" pitchFamily="18" charset="2"/>
              <a:buChar char="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8800" dirty="0"/>
              <a:t>Click to add text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1746BF-C884-43C8-9739-3586E85683F8}"/>
              </a:ext>
            </a:extLst>
          </p:cNvPr>
          <p:cNvGrpSpPr/>
          <p:nvPr userDrawn="1"/>
        </p:nvGrpSpPr>
        <p:grpSpPr>
          <a:xfrm>
            <a:off x="502155" y="5539742"/>
            <a:ext cx="7723344" cy="1080000"/>
            <a:chOff x="2150951" y="6228000"/>
            <a:chExt cx="7723344" cy="1080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0839531-119E-455D-A08D-1E04271A1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053" y="6228000"/>
              <a:ext cx="4114242" cy="1080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602C72B-4122-4E30-BF07-E47BE43AD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2809" y="6349526"/>
              <a:ext cx="1408763" cy="73413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0FD2308-49E3-4A74-A4E9-F71D75FAE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951" y="6578630"/>
              <a:ext cx="1018731" cy="492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272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and picture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275410-3AC7-4C6A-BA85-39C97A2A95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20" b="10592"/>
          <a:stretch/>
        </p:blipFill>
        <p:spPr>
          <a:xfrm>
            <a:off x="0" y="1"/>
            <a:ext cx="9906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E277E0E-BFE1-48CC-9434-973BA907A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155" y="370187"/>
            <a:ext cx="8901691" cy="56611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4257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D3DB269-7445-4A68-9EED-E26F93EF71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83276" y="1233842"/>
            <a:ext cx="4320569" cy="383031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ACE9"/>
              </a:buClr>
              <a:buFont typeface="Wingdings 2" panose="05020102010507070707" pitchFamily="18" charset="2"/>
              <a:buChar char="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E0127779-A2FE-4DBD-BEFB-9667F8BC8B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155" y="1233842"/>
            <a:ext cx="4365739" cy="136071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54013" indent="-354013">
              <a:lnSpc>
                <a:spcPct val="134000"/>
              </a:lnSpc>
              <a:spcBef>
                <a:spcPts val="500"/>
              </a:spcBef>
              <a:buClr>
                <a:srgbClr val="00ACE9"/>
              </a:buClr>
              <a:buFont typeface="Wingdings 2" panose="05020102010507070707" pitchFamily="18" charset="2"/>
              <a:buChar char="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8800" dirty="0"/>
              <a:t>Click to add text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CB089C-EB47-431A-A4B3-B006E94910F4}"/>
              </a:ext>
            </a:extLst>
          </p:cNvPr>
          <p:cNvGrpSpPr/>
          <p:nvPr userDrawn="1"/>
        </p:nvGrpSpPr>
        <p:grpSpPr>
          <a:xfrm>
            <a:off x="502155" y="5539742"/>
            <a:ext cx="7723344" cy="1080000"/>
            <a:chOff x="2150951" y="6228000"/>
            <a:chExt cx="7723344" cy="1080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9FD9FCB-F0BB-42C1-877F-302034BC1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053" y="6228000"/>
              <a:ext cx="4114242" cy="1080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983D89A-3154-4D9A-803A-24FC738AC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2809" y="6349526"/>
              <a:ext cx="1408763" cy="73413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32BD1B3-82DA-4592-A718-B0CB9EE81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951" y="6578630"/>
              <a:ext cx="1018731" cy="492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393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275410-3AC7-4C6A-BA85-39C97A2A95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20" b="10592"/>
          <a:stretch/>
        </p:blipFill>
        <p:spPr>
          <a:xfrm>
            <a:off x="0" y="1"/>
            <a:ext cx="9906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E277E0E-BFE1-48CC-9434-973BA907A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155" y="370187"/>
            <a:ext cx="8901691" cy="56611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64257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EB7DE-A0E4-4F20-B9D1-B66483A7C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156" y="1233842"/>
            <a:ext cx="8901690" cy="383031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ACE9"/>
              </a:buClr>
              <a:buFont typeface="Wingdings 2" panose="05020102010507070707" pitchFamily="18" charset="2"/>
              <a:buChar char="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FDC710-2A76-4B29-8EA6-857A135AF5BB}"/>
              </a:ext>
            </a:extLst>
          </p:cNvPr>
          <p:cNvGrpSpPr/>
          <p:nvPr userDrawn="1"/>
        </p:nvGrpSpPr>
        <p:grpSpPr>
          <a:xfrm>
            <a:off x="502155" y="5539742"/>
            <a:ext cx="7723344" cy="1080000"/>
            <a:chOff x="2150951" y="6228000"/>
            <a:chExt cx="7723344" cy="1080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AC5A5D6-C163-4E44-BC53-07D69A0AE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053" y="6228000"/>
              <a:ext cx="4114242" cy="1080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93A36DC-89DF-400D-9194-D8DE2924A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2809" y="6349526"/>
              <a:ext cx="1408763" cy="7341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6BE1D8-366C-4F3A-85D8-E784D460B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951" y="6578630"/>
              <a:ext cx="1018731" cy="492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625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45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66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6" r:id="rId2"/>
    <p:sldLayoutId id="2147483687" r:id="rId3"/>
    <p:sldLayoutId id="2147483678" r:id="rId4"/>
    <p:sldLayoutId id="2147483681" r:id="rId5"/>
    <p:sldLayoutId id="2147483682" r:id="rId6"/>
    <p:sldLayoutId id="2147483684" r:id="rId7"/>
    <p:sldLayoutId id="2147483685" r:id="rId8"/>
    <p:sldLayoutId id="214748368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voluntary-reporting-on-disability-mental-health-and-wellbeing/voluntary-reporting-on-disability-mental-health-and-wellbeing-a-framework-to-support-employers-to-voluntarily-report-on-disability-mental-health-an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enise.Lewington@seetecpluss.co.uk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F227F43-D780-4F53-A9C9-DBB0AFC98F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258" y="3512256"/>
            <a:ext cx="3498943" cy="353862"/>
          </a:xfrm>
        </p:spPr>
        <p:txBody>
          <a:bodyPr/>
          <a:lstStyle/>
          <a:p>
            <a:r>
              <a:rPr lang="en-GB" sz="1700" dirty="0"/>
              <a:t>Denise Lewington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5F4017F-F53F-4FA6-B74A-3E6C9CD890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258" y="3866118"/>
            <a:ext cx="3498944" cy="332157"/>
          </a:xfrm>
        </p:spPr>
        <p:txBody>
          <a:bodyPr/>
          <a:lstStyle/>
          <a:p>
            <a:r>
              <a:rPr lang="en-GB" sz="1700" dirty="0"/>
              <a:t>Employer Account Manager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3D15CF2-B905-4D5E-B5C1-5ACE4D78F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258" y="2105438"/>
            <a:ext cx="5365432" cy="1318327"/>
          </a:xfrm>
        </p:spPr>
        <p:txBody>
          <a:bodyPr/>
          <a:lstStyle/>
          <a:p>
            <a:r>
              <a:rPr lang="en-GB" dirty="0"/>
              <a:t>Recruiting a diverse workforce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F4B5C-6B17-40C3-A846-2533258ED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167" y="370187"/>
            <a:ext cx="7762672" cy="56611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Disability Confident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51CBD-E3A0-4FC8-81C7-7C006F7F03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32167" y="1680349"/>
            <a:ext cx="7615188" cy="3825715"/>
          </a:xfrm>
        </p:spPr>
        <p:txBody>
          <a:bodyPr>
            <a:normAutofit fontScale="85000" lnSpcReduction="20000"/>
          </a:bodyPr>
          <a:lstStyle/>
          <a:p>
            <a:pPr marL="0" lvl="0" indent="0" eaLnBrk="0" fontAlgn="base" hangingPunct="0">
              <a:spcBef>
                <a:spcPts val="600"/>
              </a:spcBef>
              <a:buClrTx/>
              <a:buNone/>
            </a:pPr>
            <a:r>
              <a:rPr lang="en-US" altLang="en-US" sz="1900" dirty="0">
                <a:solidFill>
                  <a:srgbClr val="73777B"/>
                </a:solidFill>
              </a:rPr>
              <a:t>By stepping up to become a Disability Confident Leader, you’ll be acting as a champion within your local and business communities.</a:t>
            </a:r>
          </a:p>
          <a:p>
            <a:pPr marL="0" lvl="0" indent="0" eaLnBrk="0" fontAlgn="base" hangingPunct="0">
              <a:spcBef>
                <a:spcPts val="600"/>
              </a:spcBef>
              <a:buClrTx/>
              <a:buNone/>
            </a:pPr>
            <a:r>
              <a:rPr lang="en-US" altLang="en-US" sz="1900" dirty="0">
                <a:solidFill>
                  <a:srgbClr val="73777B"/>
                </a:solidFill>
              </a:rPr>
              <a:t>To reach this level you’ll need to:</a:t>
            </a:r>
          </a:p>
          <a:p>
            <a:pPr marL="265113" indent="-265113">
              <a:spcBef>
                <a:spcPts val="600"/>
              </a:spcBef>
            </a:pPr>
            <a:r>
              <a:rPr lang="en-US" altLang="en-US" sz="1900" dirty="0">
                <a:solidFill>
                  <a:srgbClr val="73777B"/>
                </a:solidFill>
              </a:rPr>
              <a:t>Have your self-assessment validated by someone externally (Seetec Pluss!)</a:t>
            </a:r>
            <a:endParaRPr lang="en-GB" sz="1900" dirty="0">
              <a:solidFill>
                <a:srgbClr val="73777B"/>
              </a:solidFill>
            </a:endParaRPr>
          </a:p>
          <a:p>
            <a:pPr marL="265113" indent="-265113">
              <a:spcBef>
                <a:spcPts val="600"/>
              </a:spcBef>
            </a:pPr>
            <a:r>
              <a:rPr lang="en-US" altLang="en-US" sz="1900" dirty="0">
                <a:solidFill>
                  <a:srgbClr val="73777B"/>
                </a:solidFill>
              </a:rPr>
              <a:t>Provide a short narrative to show what you have done or will be doing to support your status as a Disability Confident Leader</a:t>
            </a:r>
            <a:endParaRPr lang="en-GB" sz="1900" dirty="0">
              <a:solidFill>
                <a:srgbClr val="73777B"/>
              </a:solidFill>
            </a:endParaRPr>
          </a:p>
          <a:p>
            <a:pPr marL="265113" indent="-265113">
              <a:spcBef>
                <a:spcPts val="600"/>
              </a:spcBef>
            </a:pPr>
            <a:r>
              <a:rPr lang="en-US" altLang="en-US" sz="1900" dirty="0">
                <a:solidFill>
                  <a:srgbClr val="73777B"/>
                </a:solidFill>
              </a:rPr>
              <a:t>Confirm you are employing disabled people</a:t>
            </a:r>
            <a:endParaRPr lang="en-GB" sz="1900" dirty="0">
              <a:solidFill>
                <a:srgbClr val="73777B"/>
              </a:solidFill>
            </a:endParaRPr>
          </a:p>
          <a:p>
            <a:pPr marL="265113" indent="-265113">
              <a:spcBef>
                <a:spcPts val="600"/>
              </a:spcBef>
            </a:pPr>
            <a:r>
              <a:rPr lang="en-US" altLang="en-US" sz="1900" dirty="0">
                <a:solidFill>
                  <a:srgbClr val="73777B"/>
                </a:solidFill>
              </a:rPr>
              <a:t>Report on disability, mental health and wellbeing, by referring to the</a:t>
            </a:r>
            <a:r>
              <a:rPr lang="en-US" altLang="en-US" sz="1900" dirty="0">
                <a:solidFill>
                  <a:srgbClr val="0B0C0C"/>
                </a:solidFill>
              </a:rPr>
              <a:t> </a:t>
            </a:r>
            <a:br>
              <a:rPr lang="en-US" altLang="en-US" sz="1900" dirty="0">
                <a:solidFill>
                  <a:srgbClr val="0B0C0C"/>
                </a:solidFill>
              </a:rPr>
            </a:br>
            <a:r>
              <a:rPr lang="en-US" altLang="en-US" sz="1900" dirty="0">
                <a:solidFill>
                  <a:srgbClr val="00ACE9"/>
                </a:solidFill>
                <a:hlinkClick r:id="rId2"/>
              </a:rPr>
              <a:t>Voluntary Reporting Framework</a:t>
            </a:r>
            <a:r>
              <a:rPr lang="en-US" altLang="en-US" sz="1900" dirty="0">
                <a:solidFill>
                  <a:srgbClr val="00ACE9"/>
                </a:solidFill>
              </a:rPr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1900" dirty="0">
                <a:solidFill>
                  <a:srgbClr val="73777B"/>
                </a:solidFill>
              </a:rPr>
              <a:t>Once you’re </a:t>
            </a:r>
            <a:r>
              <a:rPr lang="en-US" altLang="en-US" sz="1900" dirty="0" err="1">
                <a:solidFill>
                  <a:srgbClr val="73777B"/>
                </a:solidFill>
              </a:rPr>
              <a:t>recognised</a:t>
            </a:r>
            <a:r>
              <a:rPr lang="en-US" altLang="en-US" sz="1900" dirty="0">
                <a:solidFill>
                  <a:srgbClr val="73777B"/>
                </a:solidFill>
              </a:rPr>
              <a:t> as a Disability Confident Leader, you’ll be registered </a:t>
            </a:r>
            <a:br>
              <a:rPr lang="en-US" altLang="en-US" sz="1900" dirty="0">
                <a:solidFill>
                  <a:srgbClr val="73777B"/>
                </a:solidFill>
              </a:rPr>
            </a:br>
            <a:r>
              <a:rPr lang="en-US" altLang="en-US" sz="1900" dirty="0">
                <a:solidFill>
                  <a:srgbClr val="73777B"/>
                </a:solidFill>
              </a:rPr>
              <a:t>for three years.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US" altLang="en-US" sz="2000" dirty="0">
              <a:solidFill>
                <a:srgbClr val="00ACE9"/>
              </a:solidFill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GB" sz="2000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GB" sz="2000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GB" sz="2000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GB" sz="2000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GB" sz="2000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GB" sz="2000" dirty="0"/>
          </a:p>
          <a:p>
            <a:endParaRPr lang="en-GB" sz="2000" dirty="0"/>
          </a:p>
          <a:p>
            <a:endParaRPr lang="en-GB" sz="2200" dirty="0"/>
          </a:p>
          <a:p>
            <a:pPr marL="354013" indent="-354013"/>
            <a:endParaRPr lang="en-GB" sz="2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5F13E-95EC-4865-8250-1629C4D12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Level 3 – LEADER</a:t>
            </a:r>
          </a:p>
        </p:txBody>
      </p:sp>
    </p:spTree>
    <p:extLst>
      <p:ext uri="{BB962C8B-B14F-4D97-AF65-F5344CB8AC3E}">
        <p14:creationId xmlns:p14="http://schemas.microsoft.com/office/powerpoint/2010/main" val="2654681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4DE0-1CFF-4F55-BC30-5D29F790C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167" y="300112"/>
            <a:ext cx="7365497" cy="566111"/>
          </a:xfrm>
        </p:spPr>
        <p:txBody>
          <a:bodyPr/>
          <a:lstStyle/>
          <a:p>
            <a:r>
              <a:rPr lang="en-GB" dirty="0"/>
              <a:t>Call to 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39653-8BD2-4E61-99BC-73C5AFB81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32167" y="2400300"/>
            <a:ext cx="7365497" cy="2524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hlinkClick r:id="rId2"/>
              </a:rPr>
              <a:t>Denise.Lewington@seetecpluss.co.uk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Mobile: 07341 004602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D83EF-F1C1-4AB8-A588-202DCD4CD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My contact details are: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473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F227F43-D780-4F53-A9C9-DBB0AFC98F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258" y="3512256"/>
            <a:ext cx="3498943" cy="353862"/>
          </a:xfrm>
        </p:spPr>
        <p:txBody>
          <a:bodyPr/>
          <a:lstStyle/>
          <a:p>
            <a:r>
              <a:rPr lang="en-GB" sz="2400" dirty="0"/>
              <a:t>Any questions?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3D15CF2-B905-4D5E-B5C1-5ACE4D78F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258" y="2105438"/>
            <a:ext cx="5365432" cy="1318327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Thank you…</a:t>
            </a:r>
          </a:p>
        </p:txBody>
      </p:sp>
    </p:spTree>
    <p:extLst>
      <p:ext uri="{BB962C8B-B14F-4D97-AF65-F5344CB8AC3E}">
        <p14:creationId xmlns:p14="http://schemas.microsoft.com/office/powerpoint/2010/main" val="374834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64DED2B-45C2-4938-88FA-FD0D5CC32DC9}"/>
              </a:ext>
            </a:extLst>
          </p:cNvPr>
          <p:cNvGrpSpPr/>
          <p:nvPr/>
        </p:nvGrpSpPr>
        <p:grpSpPr>
          <a:xfrm>
            <a:off x="953614" y="1558819"/>
            <a:ext cx="8122602" cy="3288483"/>
            <a:chOff x="1332167" y="1546538"/>
            <a:chExt cx="6909363" cy="2797296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98A7970D-BB49-400C-ACA9-0CA687456A26}"/>
                </a:ext>
              </a:extLst>
            </p:cNvPr>
            <p:cNvSpPr txBox="1">
              <a:spLocks/>
            </p:cNvSpPr>
            <p:nvPr/>
          </p:nvSpPr>
          <p:spPr>
            <a:xfrm>
              <a:off x="4862615" y="2110834"/>
              <a:ext cx="2968799" cy="55404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GB" sz="3600" b="1" kern="1200" smtClean="0">
                  <a:solidFill>
                    <a:srgbClr val="64257E"/>
                  </a:solidFill>
                  <a:effectLst/>
                  <a:latin typeface="Century Gothic" panose="020B0502020202020204" pitchFamily="34" charset="0"/>
                  <a:ea typeface="+mj-ea"/>
                  <a:cs typeface="Segoe UI" panose="020B0502040204020203" pitchFamily="34" charset="0"/>
                </a:defRPr>
              </a:lvl1pPr>
            </a:lstStyle>
            <a:p>
              <a:r>
                <a:rPr lang="en-US" dirty="0"/>
                <a:t>Our mission</a:t>
              </a: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5C27BE10-4D39-490F-BDAD-513860D74192}"/>
                </a:ext>
              </a:extLst>
            </p:cNvPr>
            <p:cNvSpPr txBox="1">
              <a:spLocks/>
            </p:cNvSpPr>
            <p:nvPr/>
          </p:nvSpPr>
          <p:spPr>
            <a:xfrm>
              <a:off x="4862615" y="2664880"/>
              <a:ext cx="3378915" cy="110639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GB" sz="1100" b="1" kern="1200" smtClean="0">
                  <a:solidFill>
                    <a:schemeClr val="bg1"/>
                  </a:solidFill>
                  <a:effectLst/>
                  <a:latin typeface="Century Gothic" panose="020B0502020202020204" pitchFamily="34" charset="0"/>
                  <a:ea typeface="+mj-ea"/>
                  <a:cs typeface="Segoe UI" panose="020B0502040204020203" pitchFamily="34" charset="0"/>
                </a:defRPr>
              </a:lvl1pPr>
            </a:lstStyle>
            <a:p>
              <a:r>
                <a:rPr lang="en-GB" sz="2800" b="0" dirty="0">
                  <a:solidFill>
                    <a:srgbClr val="73777B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To inspire and empower people in work, life and wellbeing. </a:t>
              </a:r>
              <a:endParaRPr lang="en-GB" sz="2800" b="0" dirty="0">
                <a:solidFill>
                  <a:srgbClr val="73777B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74951A-34D5-46FB-AAEC-D89440B36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167" y="1546538"/>
              <a:ext cx="3121846" cy="2797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1966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F4B5C-6B17-40C3-A846-2533258ED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167" y="370187"/>
            <a:ext cx="7762672" cy="56611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Disability Confident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51CBD-E3A0-4FC8-81C7-7C006F7F03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32167" y="2374229"/>
            <a:ext cx="7365497" cy="2379406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000" dirty="0">
                <a:solidFill>
                  <a:srgbClr val="73777B"/>
                </a:solidFill>
              </a:rPr>
              <a:t>As a Disability Conﬁdent ‘Leader’, Seetec Pluss can help you to sign up to Disability Conﬁdent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000" dirty="0">
                <a:solidFill>
                  <a:srgbClr val="73777B"/>
                </a:solidFill>
              </a:rPr>
              <a:t>You will receive a certiﬁcate and a logo to use on your website and marketing materials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000" dirty="0">
                <a:solidFill>
                  <a:srgbClr val="73777B"/>
                </a:solidFill>
              </a:rPr>
              <a:t>The scheme has three levels designed to support you at every step of your Disability Conﬁdent journey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GB" sz="2000" dirty="0"/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endParaRPr lang="en-GB" sz="2000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GB" sz="2000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GB" sz="2000" dirty="0"/>
          </a:p>
          <a:p>
            <a:endParaRPr lang="en-GB" sz="2000" dirty="0"/>
          </a:p>
          <a:p>
            <a:endParaRPr lang="en-GB" sz="2200" dirty="0"/>
          </a:p>
          <a:p>
            <a:pPr marL="354013" indent="-354013"/>
            <a:endParaRPr lang="en-GB" sz="2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5F13E-95EC-4865-8250-1629C4D12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2169" y="1234787"/>
            <a:ext cx="7365495" cy="4455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34000"/>
              </a:lnSpc>
            </a:pPr>
            <a:r>
              <a:rPr lang="en-GB" sz="8000" dirty="0"/>
              <a:t>Disability Conﬁdent is a government scheme that will help you to embrace the talents that people with disabilities and health conditions can bring to your workplace.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230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F4B5C-6B17-40C3-A846-2533258ED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167" y="370187"/>
            <a:ext cx="7365497" cy="56611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Why should you bother?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51CBD-E3A0-4FC8-81C7-7C006F7F03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32167" y="1680350"/>
            <a:ext cx="7365497" cy="316695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000" dirty="0">
                <a:solidFill>
                  <a:srgbClr val="73777B"/>
                </a:solidFill>
              </a:rPr>
              <a:t>Skills and labour gap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000" dirty="0">
                <a:solidFill>
                  <a:srgbClr val="73777B"/>
                </a:solidFill>
              </a:rPr>
              <a:t>A wealth of untapped skills, aspirations and talent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000" dirty="0">
                <a:solidFill>
                  <a:srgbClr val="73777B"/>
                </a:solidFill>
              </a:rPr>
              <a:t>Loyalty, commitment, and safety conscious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000" dirty="0">
                <a:solidFill>
                  <a:srgbClr val="73777B"/>
                </a:solidFill>
              </a:rPr>
              <a:t>CSR – mirror your customer base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000" dirty="0">
                <a:solidFill>
                  <a:srgbClr val="73777B"/>
                </a:solidFill>
              </a:rPr>
              <a:t>Purple pound. Spending power of £280 billion!</a:t>
            </a:r>
          </a:p>
          <a:p>
            <a:endParaRPr lang="en-GB" sz="2000" dirty="0"/>
          </a:p>
          <a:p>
            <a:endParaRPr lang="en-GB" sz="2200" dirty="0"/>
          </a:p>
          <a:p>
            <a:pPr marL="354013" indent="-354013"/>
            <a:endParaRPr lang="en-GB" sz="2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5F13E-95EC-4865-8250-1629C4D12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Because you’ll get great employees…</a:t>
            </a:r>
          </a:p>
        </p:txBody>
      </p:sp>
    </p:spTree>
    <p:extLst>
      <p:ext uri="{BB962C8B-B14F-4D97-AF65-F5344CB8AC3E}">
        <p14:creationId xmlns:p14="http://schemas.microsoft.com/office/powerpoint/2010/main" val="238073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F4B5C-6B17-40C3-A846-2533258ED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167" y="370187"/>
            <a:ext cx="7365497" cy="56611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Disability employment gap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5F13E-95EC-4865-8250-1629C4D12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Why should you think differently about recruitment…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D0C22EA-0679-4BB0-B773-A213E7D5A9CE}"/>
              </a:ext>
            </a:extLst>
          </p:cNvPr>
          <p:cNvGrpSpPr/>
          <p:nvPr/>
        </p:nvGrpSpPr>
        <p:grpSpPr>
          <a:xfrm>
            <a:off x="1332260" y="1775903"/>
            <a:ext cx="6963802" cy="3543350"/>
            <a:chOff x="1332260" y="1775903"/>
            <a:chExt cx="6963802" cy="3543350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2EAFD08C-EA59-4648-AB43-B195F7CBDB04}"/>
                </a:ext>
              </a:extLst>
            </p:cNvPr>
            <p:cNvSpPr/>
            <p:nvPr/>
          </p:nvSpPr>
          <p:spPr>
            <a:xfrm>
              <a:off x="1427080" y="1775903"/>
              <a:ext cx="1074925" cy="3116190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A92E1CB-E069-4A4E-8607-163AF91364A9}"/>
                </a:ext>
              </a:extLst>
            </p:cNvPr>
            <p:cNvSpPr txBox="1"/>
            <p:nvPr/>
          </p:nvSpPr>
          <p:spPr>
            <a:xfrm>
              <a:off x="1332260" y="4951906"/>
              <a:ext cx="1270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64257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No disability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7E9E6A5-2899-4F9C-8217-1025E9E4D1F9}"/>
                </a:ext>
              </a:extLst>
            </p:cNvPr>
            <p:cNvSpPr txBox="1"/>
            <p:nvPr/>
          </p:nvSpPr>
          <p:spPr>
            <a:xfrm>
              <a:off x="1638259" y="3180646"/>
              <a:ext cx="6669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>
                  <a:solidFill>
                    <a:srgbClr val="64257E"/>
                  </a:solidFill>
                  <a:latin typeface="Arial Black" panose="020B0A04020102020204" pitchFamily="34" charset="0"/>
                </a:rPr>
                <a:t>7</a:t>
              </a:r>
              <a:r>
                <a:rPr lang="en-GB" sz="1600" b="1" dirty="0">
                  <a:solidFill>
                    <a:srgbClr val="64257E"/>
                  </a:solidFill>
                  <a:latin typeface="Arial Black" panose="020B0A04020102020204" pitchFamily="34" charset="0"/>
                </a:rPr>
                <a:t>5</a:t>
              </a:r>
              <a:r>
                <a:rPr lang="en-GB" sz="1600" b="1">
                  <a:solidFill>
                    <a:srgbClr val="64257E"/>
                  </a:solidFill>
                  <a:latin typeface="Arial Black" panose="020B0A04020102020204" pitchFamily="34" charset="0"/>
                </a:rPr>
                <a:t>%</a:t>
              </a:r>
              <a:endParaRPr lang="en-GB" sz="1600" b="1" dirty="0">
                <a:solidFill>
                  <a:srgbClr val="64257E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AE64B9A-FDB8-43BE-889D-79E054F09EC2}"/>
                </a:ext>
              </a:extLst>
            </p:cNvPr>
            <p:cNvSpPr/>
            <p:nvPr/>
          </p:nvSpPr>
          <p:spPr>
            <a:xfrm>
              <a:off x="2769255" y="2835430"/>
              <a:ext cx="1080937" cy="2056906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0956F28-910C-47EC-8F62-7DDA3EA3B770}"/>
                </a:ext>
              </a:extLst>
            </p:cNvPr>
            <p:cNvSpPr txBox="1"/>
            <p:nvPr/>
          </p:nvSpPr>
          <p:spPr>
            <a:xfrm>
              <a:off x="2769255" y="4951906"/>
              <a:ext cx="1080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64257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Disability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D681F2B-196A-4333-B4E8-621462A29191}"/>
                </a:ext>
              </a:extLst>
            </p:cNvPr>
            <p:cNvSpPr txBox="1"/>
            <p:nvPr/>
          </p:nvSpPr>
          <p:spPr>
            <a:xfrm>
              <a:off x="2976264" y="3703466"/>
              <a:ext cx="6669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64257E"/>
                  </a:solidFill>
                  <a:latin typeface="Arial Black" panose="020B0A04020102020204" pitchFamily="34" charset="0"/>
                </a:rPr>
                <a:t>52%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CBF90585-B9A9-4D59-8492-CE162D24A1ED}"/>
                </a:ext>
              </a:extLst>
            </p:cNvPr>
            <p:cNvSpPr/>
            <p:nvPr/>
          </p:nvSpPr>
          <p:spPr>
            <a:xfrm>
              <a:off x="4051907" y="4264768"/>
              <a:ext cx="1080937" cy="627569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DA4270-2157-4D17-93B9-E309868591DF}"/>
                </a:ext>
              </a:extLst>
            </p:cNvPr>
            <p:cNvSpPr txBox="1"/>
            <p:nvPr/>
          </p:nvSpPr>
          <p:spPr>
            <a:xfrm>
              <a:off x="4049457" y="4946693"/>
              <a:ext cx="1080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64257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Autism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EC4C75A-0559-43F7-A216-28515D304832}"/>
                </a:ext>
              </a:extLst>
            </p:cNvPr>
            <p:cNvSpPr txBox="1"/>
            <p:nvPr/>
          </p:nvSpPr>
          <p:spPr>
            <a:xfrm>
              <a:off x="4258917" y="4414784"/>
              <a:ext cx="6669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64257E"/>
                  </a:solidFill>
                  <a:latin typeface="Arial Black" panose="020B0A04020102020204" pitchFamily="34" charset="0"/>
                </a:rPr>
                <a:t>15%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5D76B694-E7B9-42AD-9DFD-88106F296AD7}"/>
                </a:ext>
              </a:extLst>
            </p:cNvPr>
            <p:cNvSpPr/>
            <p:nvPr/>
          </p:nvSpPr>
          <p:spPr>
            <a:xfrm>
              <a:off x="5334559" y="4535574"/>
              <a:ext cx="1080937" cy="356763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F228AD7-F0FA-46E5-9FE3-9114B9468D44}"/>
                </a:ext>
              </a:extLst>
            </p:cNvPr>
            <p:cNvSpPr txBox="1"/>
            <p:nvPr/>
          </p:nvSpPr>
          <p:spPr>
            <a:xfrm>
              <a:off x="5177120" y="4948482"/>
              <a:ext cx="13998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64257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Mental Health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62CE202-0D9C-4695-8E62-DBE703CD7140}"/>
                </a:ext>
              </a:extLst>
            </p:cNvPr>
            <p:cNvSpPr txBox="1"/>
            <p:nvPr/>
          </p:nvSpPr>
          <p:spPr>
            <a:xfrm>
              <a:off x="5607103" y="4553539"/>
              <a:ext cx="6669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64257E"/>
                  </a:solidFill>
                  <a:latin typeface="Arial Black" panose="020B0A04020102020204" pitchFamily="34" charset="0"/>
                </a:rPr>
                <a:t>7%</a:t>
              </a: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6100E45D-4A3B-438E-B3A9-AEED5507D308}"/>
                </a:ext>
              </a:extLst>
            </p:cNvPr>
            <p:cNvSpPr/>
            <p:nvPr/>
          </p:nvSpPr>
          <p:spPr>
            <a:xfrm>
              <a:off x="6617211" y="4571505"/>
              <a:ext cx="1080937" cy="320833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FF517CA-55FE-4DAD-B2CB-9C288F7680D0}"/>
                </a:ext>
              </a:extLst>
            </p:cNvPr>
            <p:cNvSpPr txBox="1"/>
            <p:nvPr/>
          </p:nvSpPr>
          <p:spPr>
            <a:xfrm>
              <a:off x="6504676" y="4951794"/>
              <a:ext cx="17913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64257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Learning Disability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8840A36-5CD6-40D2-99E1-71E65EA396EE}"/>
                </a:ext>
              </a:extLst>
            </p:cNvPr>
            <p:cNvSpPr txBox="1"/>
            <p:nvPr/>
          </p:nvSpPr>
          <p:spPr>
            <a:xfrm>
              <a:off x="6889755" y="4567967"/>
              <a:ext cx="6669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64257E"/>
                  </a:solidFill>
                  <a:latin typeface="Arial Black" panose="020B0A04020102020204" pitchFamily="34" charset="0"/>
                </a:rPr>
                <a:t>6%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DFF2735-F30A-4939-B0EB-E439108659CC}"/>
                </a:ext>
              </a:extLst>
            </p:cNvPr>
            <p:cNvCxnSpPr>
              <a:cxnSpLocks/>
            </p:cNvCxnSpPr>
            <p:nvPr/>
          </p:nvCxnSpPr>
          <p:spPr>
            <a:xfrm>
              <a:off x="1427080" y="5319253"/>
              <a:ext cx="681908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1470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F4B5C-6B17-40C3-A846-2533258ED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167" y="370187"/>
            <a:ext cx="7762672" cy="56611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Systemic inclusion in employment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51CBD-E3A0-4FC8-81C7-7C006F7F03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32167" y="1680350"/>
            <a:ext cx="7365497" cy="316695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000" dirty="0">
                <a:solidFill>
                  <a:srgbClr val="73777B"/>
                </a:solidFill>
              </a:rPr>
              <a:t>Never make assumptions!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000" dirty="0">
                <a:solidFill>
                  <a:srgbClr val="73777B"/>
                </a:solidFill>
              </a:rPr>
              <a:t>Disabilities – can be physical, learning, sensory, mental health, hidden, long-term health, facial disfigurements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000" dirty="0">
                <a:solidFill>
                  <a:srgbClr val="73777B"/>
                </a:solidFill>
              </a:rPr>
              <a:t>Systemic inclusion – ask everyone “How can we support you to work your best?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000" dirty="0">
                <a:solidFill>
                  <a:srgbClr val="73777B"/>
                </a:solidFill>
              </a:rPr>
              <a:t>Start at the top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000" dirty="0">
                <a:solidFill>
                  <a:srgbClr val="73777B"/>
                </a:solidFill>
              </a:rPr>
              <a:t>Celebrate your success – Disability Confident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GB" sz="2000" dirty="0"/>
          </a:p>
          <a:p>
            <a:endParaRPr lang="en-GB" sz="2000" dirty="0"/>
          </a:p>
          <a:p>
            <a:endParaRPr lang="en-GB" sz="2200" dirty="0"/>
          </a:p>
          <a:p>
            <a:pPr marL="354013" indent="-354013"/>
            <a:endParaRPr lang="en-GB" sz="2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5F13E-95EC-4865-8250-1629C4D12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It’s really very simple…</a:t>
            </a:r>
          </a:p>
        </p:txBody>
      </p:sp>
    </p:spTree>
    <p:extLst>
      <p:ext uri="{BB962C8B-B14F-4D97-AF65-F5344CB8AC3E}">
        <p14:creationId xmlns:p14="http://schemas.microsoft.com/office/powerpoint/2010/main" val="1582869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F4B5C-6B17-40C3-A846-2533258ED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167" y="370187"/>
            <a:ext cx="7762672" cy="56611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Working with Seetec Pluss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51CBD-E3A0-4FC8-81C7-7C006F7F03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32167" y="1680350"/>
            <a:ext cx="7615188" cy="316695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000" dirty="0">
                <a:solidFill>
                  <a:srgbClr val="73777B"/>
                </a:solidFill>
              </a:rPr>
              <a:t>Matching the </a:t>
            </a:r>
            <a:r>
              <a:rPr lang="en-GB" sz="2000" b="1" i="1" dirty="0">
                <a:solidFill>
                  <a:srgbClr val="73777B"/>
                </a:solidFill>
              </a:rPr>
              <a:t>right person</a:t>
            </a:r>
            <a:r>
              <a:rPr lang="en-GB" sz="2000" dirty="0">
                <a:solidFill>
                  <a:srgbClr val="73777B"/>
                </a:solidFill>
              </a:rPr>
              <a:t>, with the </a:t>
            </a:r>
            <a:r>
              <a:rPr lang="en-GB" sz="2000" b="1" i="1" dirty="0">
                <a:solidFill>
                  <a:srgbClr val="73777B"/>
                </a:solidFill>
              </a:rPr>
              <a:t>right skills </a:t>
            </a:r>
            <a:r>
              <a:rPr lang="en-GB" sz="2000" dirty="0">
                <a:solidFill>
                  <a:srgbClr val="73777B"/>
                </a:solidFill>
              </a:rPr>
              <a:t>– to your jobs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000" dirty="0">
                <a:solidFill>
                  <a:srgbClr val="73777B"/>
                </a:solidFill>
              </a:rPr>
              <a:t>Pre-screening and support at interviews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000" dirty="0">
                <a:solidFill>
                  <a:srgbClr val="73777B"/>
                </a:solidFill>
              </a:rPr>
              <a:t>Work trials / working interviews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000" dirty="0">
                <a:solidFill>
                  <a:srgbClr val="73777B"/>
                </a:solidFill>
              </a:rPr>
              <a:t>Support with reasonable adjustments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000" dirty="0">
                <a:solidFill>
                  <a:srgbClr val="73777B"/>
                </a:solidFill>
              </a:rPr>
              <a:t>Support with ‘Access to Work’ funding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000" dirty="0">
                <a:solidFill>
                  <a:srgbClr val="73777B"/>
                </a:solidFill>
              </a:rPr>
              <a:t>Inclusive recruitment processes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000" dirty="0">
                <a:solidFill>
                  <a:srgbClr val="73777B"/>
                </a:solidFill>
              </a:rPr>
              <a:t>Post-recruitment support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GB" sz="2000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GB" sz="2000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GB" sz="2000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GB" sz="2000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GB" sz="2000" dirty="0"/>
          </a:p>
          <a:p>
            <a:endParaRPr lang="en-GB" sz="2000" dirty="0"/>
          </a:p>
          <a:p>
            <a:endParaRPr lang="en-GB" sz="2200" dirty="0"/>
          </a:p>
          <a:p>
            <a:pPr marL="354013" indent="-354013"/>
            <a:endParaRPr lang="en-GB" sz="2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5F13E-95EC-4865-8250-1629C4D12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You are not alone…</a:t>
            </a:r>
          </a:p>
        </p:txBody>
      </p:sp>
    </p:spTree>
    <p:extLst>
      <p:ext uri="{BB962C8B-B14F-4D97-AF65-F5344CB8AC3E}">
        <p14:creationId xmlns:p14="http://schemas.microsoft.com/office/powerpoint/2010/main" val="4162285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F4B5C-6B17-40C3-A846-2533258ED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167" y="370187"/>
            <a:ext cx="7762672" cy="56611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Disability Confident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51CBD-E3A0-4FC8-81C7-7C006F7F03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32167" y="1680350"/>
            <a:ext cx="7615188" cy="316695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000" dirty="0">
                <a:solidFill>
                  <a:srgbClr val="73777B"/>
                </a:solidFill>
              </a:rPr>
              <a:t>You’ll agree to the Disability Conﬁdent commitments and identify at least one action to make a difference for disabled people. This can include an action like paid work, work experience, work trials, apprenticeships, internships and so on.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sz="2000" dirty="0">
                <a:solidFill>
                  <a:srgbClr val="73777B"/>
                </a:solidFill>
              </a:rPr>
              <a:t>Once you’ve signed up as Disability Confident Committed you’ll receive a self-assessment pack to help you continue your journey to becoming a Disability Confident Employer.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GB" sz="2000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GB" sz="2000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GB" sz="2000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GB" sz="2000" dirty="0"/>
          </a:p>
          <a:p>
            <a:endParaRPr lang="en-GB" sz="2000" dirty="0"/>
          </a:p>
          <a:p>
            <a:endParaRPr lang="en-GB" sz="2200" dirty="0"/>
          </a:p>
          <a:p>
            <a:pPr marL="354013" indent="-354013"/>
            <a:endParaRPr lang="en-GB" sz="2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5F13E-95EC-4865-8250-1629C4D12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Level 1 – COMMITTED</a:t>
            </a:r>
          </a:p>
        </p:txBody>
      </p:sp>
    </p:spTree>
    <p:extLst>
      <p:ext uri="{BB962C8B-B14F-4D97-AF65-F5344CB8AC3E}">
        <p14:creationId xmlns:p14="http://schemas.microsoft.com/office/powerpoint/2010/main" val="2058849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F4B5C-6B17-40C3-A846-2533258ED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167" y="370187"/>
            <a:ext cx="7762672" cy="56611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Disability Confident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51CBD-E3A0-4FC8-81C7-7C006F7F03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32167" y="1680351"/>
            <a:ext cx="7615188" cy="3501250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3200" dirty="0">
                <a:solidFill>
                  <a:srgbClr val="73777B"/>
                </a:solidFill>
              </a:rPr>
              <a:t>Once you’ve signed up for level 1 you can progress to level 2, a Disability Confident Employer, by self-assessing your organisation around 2 themes:</a:t>
            </a:r>
          </a:p>
          <a:p>
            <a:pPr marL="265113" indent="-265113">
              <a:spcBef>
                <a:spcPts val="600"/>
              </a:spcBef>
            </a:pPr>
            <a:r>
              <a:rPr lang="en-GB" sz="3200" dirty="0">
                <a:solidFill>
                  <a:srgbClr val="73777B"/>
                </a:solidFill>
              </a:rPr>
              <a:t>Getting the right people for your business</a:t>
            </a:r>
          </a:p>
          <a:p>
            <a:pPr marL="265113" indent="-265113">
              <a:spcBef>
                <a:spcPts val="600"/>
              </a:spcBef>
            </a:pPr>
            <a:r>
              <a:rPr lang="en-GB" sz="3200" dirty="0">
                <a:solidFill>
                  <a:srgbClr val="73777B"/>
                </a:solidFill>
              </a:rPr>
              <a:t>Keeping and developing your people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3200" dirty="0">
                <a:solidFill>
                  <a:srgbClr val="73777B"/>
                </a:solidFill>
              </a:rPr>
              <a:t>Disability Confident Employers are recognised as going the extra mile to make sure disabled people get a fair chance.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3200" dirty="0">
                <a:solidFill>
                  <a:srgbClr val="73777B"/>
                </a:solidFill>
              </a:rPr>
              <a:t>Once you’ve completed your online self-assessment, you’ll be registered as a Disability Confident Employer for 3 years. You’ll receive information on how to become a Disability Confident Leader.</a:t>
            </a:r>
            <a:endParaRPr lang="en-GB" sz="2000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GB" sz="2000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GB" sz="2000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GB" sz="2000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GB" sz="2000" dirty="0"/>
          </a:p>
          <a:p>
            <a:endParaRPr lang="en-GB" sz="2000" dirty="0"/>
          </a:p>
          <a:p>
            <a:endParaRPr lang="en-GB" sz="2200" dirty="0"/>
          </a:p>
          <a:p>
            <a:pPr marL="354013" indent="-354013"/>
            <a:endParaRPr lang="en-GB" sz="2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5F13E-95EC-4865-8250-1629C4D12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Level 2 – EMPLOYER</a:t>
            </a:r>
          </a:p>
        </p:txBody>
      </p:sp>
    </p:spTree>
    <p:extLst>
      <p:ext uri="{BB962C8B-B14F-4D97-AF65-F5344CB8AC3E}">
        <p14:creationId xmlns:p14="http://schemas.microsoft.com/office/powerpoint/2010/main" val="718564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F743F52243D64EB25B10A363F56F00" ma:contentTypeVersion="12" ma:contentTypeDescription="Create a new document." ma:contentTypeScope="" ma:versionID="f96e48fb362a1867539a38b638e7656b">
  <xsd:schema xmlns:xsd="http://www.w3.org/2001/XMLSchema" xmlns:xs="http://www.w3.org/2001/XMLSchema" xmlns:p="http://schemas.microsoft.com/office/2006/metadata/properties" xmlns:ns3="59cedb34-57d7-401d-815c-a0a5671d29a0" xmlns:ns4="eeef9159-198e-4407-8706-f58e34c3cfaa" targetNamespace="http://schemas.microsoft.com/office/2006/metadata/properties" ma:root="true" ma:fieldsID="1aeeb5dc418b4ac100d9828b5889507a" ns3:_="" ns4:_="">
    <xsd:import namespace="59cedb34-57d7-401d-815c-a0a5671d29a0"/>
    <xsd:import namespace="eeef9159-198e-4407-8706-f58e34c3cfa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edb34-57d7-401d-815c-a0a5671d29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ef9159-198e-4407-8706-f58e34c3cf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B27D2E-4A60-45E1-B595-BE8BC15D2B7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215610-506C-449E-B030-E8E08D7D16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61A07B-A0E7-48DC-BE04-5A5F1953CB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cedb34-57d7-401d-815c-a0a5671d29a0"/>
    <ds:schemaRef ds:uri="eeef9159-198e-4407-8706-f58e34c3cf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11041</TotalTime>
  <Words>599</Words>
  <Application>Microsoft Office PowerPoint</Application>
  <PresentationFormat>A4 Paper (210x297 mm)</PresentationFormat>
  <Paragraphs>105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Century Gothic</vt:lpstr>
      <vt:lpstr>Segoe UI</vt:lpstr>
      <vt:lpstr>Wingdings 2</vt:lpstr>
      <vt:lpstr>Office Theme</vt:lpstr>
      <vt:lpstr>Recruiting a diverse workforce</vt:lpstr>
      <vt:lpstr>PowerPoint Presentation</vt:lpstr>
      <vt:lpstr>Disability Confident</vt:lpstr>
      <vt:lpstr>Why should you bother?</vt:lpstr>
      <vt:lpstr>Disability employment gap</vt:lpstr>
      <vt:lpstr>Systemic inclusion in employment</vt:lpstr>
      <vt:lpstr>Working with Seetec Pluss</vt:lpstr>
      <vt:lpstr>Disability Confident</vt:lpstr>
      <vt:lpstr>Disability Confident</vt:lpstr>
      <vt:lpstr>Disability Confident</vt:lpstr>
      <vt:lpstr>Call to Action</vt:lpstr>
      <vt:lpstr> Thank you…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Strategy and Plan 2019-22</dc:title>
  <dc:creator>Kate Doodson</dc:creator>
  <cp:lastModifiedBy>Denise Lewington</cp:lastModifiedBy>
  <cp:revision>79</cp:revision>
  <cp:lastPrinted>2019-04-23T10:43:57Z</cp:lastPrinted>
  <dcterms:created xsi:type="dcterms:W3CDTF">2019-03-25T21:19:54Z</dcterms:created>
  <dcterms:modified xsi:type="dcterms:W3CDTF">2021-07-07T11:25:27Z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0x01010037F743F52243D64EB25B10A363F56F00</vt:lpwstr>
  </property>
</Properties>
</file>